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81" r:id="rId4"/>
  </p:sldIdLst>
  <p:sldSz cx="9144000" cy="6858000" type="screen4x3"/>
  <p:notesSz cx="7315200" cy="9601200"/>
  <p:custDataLst>
    <p:tags r:id="rId7"/>
  </p:custDataLst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85">
          <p15:clr>
            <a:srgbClr val="A4A3A4"/>
          </p15:clr>
        </p15:guide>
        <p15:guide id="2" orient="horz" pos="769">
          <p15:clr>
            <a:srgbClr val="A4A3A4"/>
          </p15:clr>
        </p15:guide>
        <p15:guide id="3" orient="horz" pos="697">
          <p15:clr>
            <a:srgbClr val="A4A3A4"/>
          </p15:clr>
        </p15:guide>
        <p15:guide id="4" orient="horz" pos="107">
          <p15:clr>
            <a:srgbClr val="A4A3A4"/>
          </p15:clr>
        </p15:guide>
        <p15:guide id="5" orient="horz" pos="3233">
          <p15:clr>
            <a:srgbClr val="A4A3A4"/>
          </p15:clr>
        </p15:guide>
        <p15:guide id="6" orient="horz" pos="3165">
          <p15:clr>
            <a:srgbClr val="A4A3A4"/>
          </p15:clr>
        </p15:guide>
        <p15:guide id="7" orient="horz" pos="1525">
          <p15:clr>
            <a:srgbClr val="A4A3A4"/>
          </p15:clr>
        </p15:guide>
        <p15:guide id="8" orient="horz" pos="1593">
          <p15:clr>
            <a:srgbClr val="A4A3A4"/>
          </p15:clr>
        </p15:guide>
        <p15:guide id="9" orient="horz" pos="2349">
          <p15:clr>
            <a:srgbClr val="A4A3A4"/>
          </p15:clr>
        </p15:guide>
        <p15:guide id="10" orient="horz" pos="2412">
          <p15:clr>
            <a:srgbClr val="A4A3A4"/>
          </p15:clr>
        </p15:guide>
        <p15:guide id="11" pos="1227">
          <p15:clr>
            <a:srgbClr val="A4A3A4"/>
          </p15:clr>
        </p15:guide>
        <p15:guide id="12" pos="216">
          <p15:clr>
            <a:srgbClr val="A4A3A4"/>
          </p15:clr>
        </p15:guide>
        <p15:guide id="13" pos="5545">
          <p15:clr>
            <a:srgbClr val="A4A3A4"/>
          </p15:clr>
        </p15:guide>
        <p15:guide id="14" pos="3455">
          <p15:clr>
            <a:srgbClr val="A4A3A4"/>
          </p15:clr>
        </p15:guide>
        <p15:guide id="15" pos="3387">
          <p15:clr>
            <a:srgbClr val="A4A3A4"/>
          </p15:clr>
        </p15:guide>
        <p15:guide id="16" pos="2376">
          <p15:clr>
            <a:srgbClr val="A4A3A4"/>
          </p15:clr>
        </p15:guide>
        <p15:guide id="17" pos="4467">
          <p15:clr>
            <a:srgbClr val="A4A3A4"/>
          </p15:clr>
        </p15:guide>
        <p15:guide id="18" pos="4534">
          <p15:clr>
            <a:srgbClr val="A4A3A4"/>
          </p15:clr>
        </p15:guide>
        <p15:guide id="19" pos="1295">
          <p15:clr>
            <a:srgbClr val="A4A3A4"/>
          </p15:clr>
        </p15:guide>
        <p15:guide id="20" pos="23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C4C4C4"/>
    <a:srgbClr val="FF7C80"/>
    <a:srgbClr val="9A0000"/>
    <a:srgbClr val="456B99"/>
    <a:srgbClr val="192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87" d="100"/>
          <a:sy n="87" d="100"/>
        </p:scale>
        <p:origin x="1358" y="72"/>
      </p:cViewPr>
      <p:guideLst>
        <p:guide orient="horz" pos="3985"/>
        <p:guide orient="horz" pos="769"/>
        <p:guide orient="horz" pos="697"/>
        <p:guide orient="horz" pos="107"/>
        <p:guide orient="horz" pos="3233"/>
        <p:guide orient="horz" pos="3165"/>
        <p:guide orient="horz" pos="1525"/>
        <p:guide orient="horz" pos="1593"/>
        <p:guide orient="horz" pos="2349"/>
        <p:guide orient="horz" pos="2412"/>
        <p:guide pos="1227"/>
        <p:guide pos="216"/>
        <p:guide pos="5545"/>
        <p:guide pos="3455"/>
        <p:guide pos="3387"/>
        <p:guide pos="2376"/>
        <p:guide pos="4467"/>
        <p:guide pos="4534"/>
        <p:guide pos="1295"/>
        <p:guide pos="23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907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553" y="0"/>
            <a:ext cx="3170906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068"/>
            <a:ext cx="3170907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553" y="9119068"/>
            <a:ext cx="3170906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556E1EFB-15C5-4571-A732-6A6BE8312F7C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1199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907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553" y="0"/>
            <a:ext cx="3170906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346" y="4560302"/>
            <a:ext cx="5852508" cy="432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068"/>
            <a:ext cx="3170907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553" y="9119068"/>
            <a:ext cx="3170906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E42D5656-607A-4D7D-BA5C-D07045B5FEE8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7753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5656-607A-4D7D-BA5C-D07045B5FEE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342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47663" y="2130425"/>
            <a:ext cx="8439150" cy="1470025"/>
          </a:xfrm>
        </p:spPr>
        <p:txBody>
          <a:bodyPr bIns="0"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47663" y="3886200"/>
            <a:ext cx="8439150" cy="2435225"/>
          </a:xfrm>
        </p:spPr>
        <p:txBody>
          <a:bodyPr lIns="0"/>
          <a:lstStyle>
            <a:lvl1pPr marL="0" indent="0">
              <a:buFontTx/>
              <a:buNone/>
              <a:defRPr/>
            </a:lvl1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4775" y="358775"/>
            <a:ext cx="1077913" cy="358775"/>
          </a:xfrm>
          <a:prstGeom prst="rect">
            <a:avLst/>
          </a:prstGeom>
          <a:noFill/>
        </p:spPr>
      </p:pic>
      <p:sp>
        <p:nvSpPr>
          <p:cNvPr id="43029" name="Rectangle 2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17C83B-5FE3-4737-A842-C0492A7A61F7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bmkPresentationTitleJournalAndAuthor"/>
          <p:cNvSpPr txBox="1"/>
          <p:nvPr userDrawn="1"/>
        </p:nvSpPr>
        <p:spPr>
          <a:xfrm>
            <a:off x="347662" y="6446838"/>
            <a:ext cx="7896745" cy="234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9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30FF1-E4C2-4104-B14B-6F8AA031F6C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bmkPresentationTitleJournalAndAuthor12"/>
          <p:cNvSpPr txBox="1"/>
          <p:nvPr userDrawn="1"/>
        </p:nvSpPr>
        <p:spPr>
          <a:xfrm>
            <a:off x="347662" y="6446838"/>
            <a:ext cx="7896745" cy="234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9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2"/>
          <p:cNvSpPr txBox="1"/>
          <p:nvPr userDrawn="1"/>
        </p:nvSpPr>
        <p:spPr>
          <a:xfrm>
            <a:off x="347662" y="6446838"/>
            <a:ext cx="7896745" cy="234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9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1+1+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342902" y="1220788"/>
            <a:ext cx="5033962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3"/>
          <p:cNvSpPr txBox="1"/>
          <p:nvPr userDrawn="1"/>
        </p:nvSpPr>
        <p:spPr>
          <a:xfrm>
            <a:off x="347662" y="6446838"/>
            <a:ext cx="7896745" cy="234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9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5484814" y="1220788"/>
            <a:ext cx="3317874" cy="1195200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5484813" y="2527250"/>
            <a:ext cx="3317876" cy="2497188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484814" y="5130988"/>
            <a:ext cx="1606549" cy="1195200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7197725" y="5132388"/>
            <a:ext cx="1604963" cy="1193800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73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342902" y="1220788"/>
            <a:ext cx="5033962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4"/>
          <p:cNvSpPr txBox="1"/>
          <p:nvPr userDrawn="1"/>
        </p:nvSpPr>
        <p:spPr>
          <a:xfrm>
            <a:off x="347662" y="6446838"/>
            <a:ext cx="7896745" cy="234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9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5484814" y="1220788"/>
            <a:ext cx="3317874" cy="1193800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5484813" y="2528888"/>
            <a:ext cx="3317876" cy="1193800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484813" y="3829051"/>
            <a:ext cx="3317876" cy="1195387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484813" y="5130988"/>
            <a:ext cx="3317876" cy="1195200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763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1+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342901" y="1220788"/>
            <a:ext cx="5033962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5"/>
          <p:cNvSpPr txBox="1"/>
          <p:nvPr userDrawn="1"/>
        </p:nvSpPr>
        <p:spPr>
          <a:xfrm>
            <a:off x="347662" y="6446838"/>
            <a:ext cx="7896745" cy="234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9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5484814" y="1220787"/>
            <a:ext cx="3317874" cy="2505983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484813" y="3823651"/>
            <a:ext cx="3317876" cy="1193627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484813" y="5130988"/>
            <a:ext cx="3317875" cy="1195200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56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+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342901" y="1220788"/>
            <a:ext cx="5033962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6"/>
          <p:cNvSpPr txBox="1"/>
          <p:nvPr userDrawn="1"/>
        </p:nvSpPr>
        <p:spPr>
          <a:xfrm>
            <a:off x="347662" y="6446838"/>
            <a:ext cx="7896745" cy="234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900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484813" y="3823651"/>
            <a:ext cx="3317876" cy="2502537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5487988" y="1220788"/>
            <a:ext cx="3314699" cy="1195200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5484813" y="2527250"/>
            <a:ext cx="3317876" cy="1195200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28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342900" y="1220788"/>
            <a:ext cx="3317874" cy="5105400"/>
          </a:xfrm>
        </p:spPr>
        <p:txBody>
          <a:bodyPr lIns="0"/>
          <a:lstStyle>
            <a:lvl1pPr marL="0" indent="0">
              <a:buFontTx/>
              <a:buNone/>
              <a:defRPr sz="1100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3771900" y="1220788"/>
            <a:ext cx="5030788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8"/>
          <p:cNvSpPr txBox="1"/>
          <p:nvPr userDrawn="1"/>
        </p:nvSpPr>
        <p:spPr>
          <a:xfrm>
            <a:off x="347662" y="6446838"/>
            <a:ext cx="7896745" cy="234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37701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1" y="1220788"/>
            <a:ext cx="4143600" cy="5105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10"/>
          <p:cNvSpPr txBox="1"/>
          <p:nvPr userDrawn="1"/>
        </p:nvSpPr>
        <p:spPr>
          <a:xfrm>
            <a:off x="347662" y="6446838"/>
            <a:ext cx="7896745" cy="234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900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49216" y="1220788"/>
            <a:ext cx="4143600" cy="5105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3018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A9F1D-818C-492D-8052-E644F8D8612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11"/>
          <p:cNvSpPr txBox="1"/>
          <p:nvPr userDrawn="1"/>
        </p:nvSpPr>
        <p:spPr>
          <a:xfrm>
            <a:off x="347662" y="6446838"/>
            <a:ext cx="7896745" cy="234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9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7663" y="6446838"/>
            <a:ext cx="795313" cy="2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12/04/2010</a:t>
            </a:r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69988" y="6446838"/>
            <a:ext cx="7067550" cy="2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Title/Department/Archive/Author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7663" y="169863"/>
            <a:ext cx="70326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1" y="1220788"/>
            <a:ext cx="845978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71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88363" y="6446837"/>
            <a:ext cx="298450" cy="2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/>
            </a:lvl1pPr>
          </a:lstStyle>
          <a:p>
            <a:fld id="{10292E62-ABCD-4E1A-9CD4-1F4D24B7AC52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1081" name="Picture 5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24775" y="358775"/>
            <a:ext cx="1077913" cy="358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60" r:id="rId4"/>
    <p:sldLayoutId id="2147483662" r:id="rId5"/>
    <p:sldLayoutId id="2147483663" r:id="rId6"/>
    <p:sldLayoutId id="2147483670" r:id="rId7"/>
    <p:sldLayoutId id="2147483673" r:id="rId8"/>
    <p:sldLayoutId id="2147483654" r:id="rId9"/>
    <p:sldLayoutId id="2147483655" r:id="rId10"/>
  </p:sldLayoutIdLst>
  <p:hf hdr="0"/>
  <p:txStyles>
    <p:titleStyle>
      <a:lvl1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69913" indent="-211138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1600">
          <a:solidFill>
            <a:schemeClr val="tx1"/>
          </a:solidFill>
          <a:latin typeface="+mn-lt"/>
        </a:defRPr>
      </a:lvl2pPr>
      <a:lvl3pPr marL="798513" indent="-211138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1400">
          <a:solidFill>
            <a:schemeClr val="tx1"/>
          </a:solidFill>
          <a:latin typeface="+mn-lt"/>
        </a:defRPr>
      </a:lvl3pPr>
      <a:lvl4pPr marL="1057275" indent="-239713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1200">
          <a:solidFill>
            <a:schemeClr val="tx1"/>
          </a:solidFill>
          <a:latin typeface="+mn-lt"/>
        </a:defRPr>
      </a:lvl4pPr>
      <a:lvl5pPr marL="1058400" indent="-241200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1200">
          <a:solidFill>
            <a:schemeClr val="tx1"/>
          </a:solidFill>
          <a:latin typeface="+mn-lt"/>
        </a:defRPr>
      </a:lvl5pPr>
      <a:lvl6pPr marL="1724025" indent="-193675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274763" algn="l"/>
        </a:tabLst>
        <a:defRPr sz="1600">
          <a:solidFill>
            <a:schemeClr val="tx1"/>
          </a:solidFill>
          <a:latin typeface="+mn-lt"/>
        </a:defRPr>
      </a:lvl6pPr>
      <a:lvl7pPr marL="2181225" indent="-193675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274763" algn="l"/>
        </a:tabLst>
        <a:defRPr sz="1600">
          <a:solidFill>
            <a:schemeClr val="tx1"/>
          </a:solidFill>
          <a:latin typeface="+mn-lt"/>
        </a:defRPr>
      </a:lvl7pPr>
      <a:lvl8pPr marL="2638425" indent="-193675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274763" algn="l"/>
        </a:tabLst>
        <a:defRPr sz="1600">
          <a:solidFill>
            <a:schemeClr val="tx1"/>
          </a:solidFill>
          <a:latin typeface="+mn-lt"/>
        </a:defRPr>
      </a:lvl8pPr>
      <a:lvl9pPr marL="3095625" indent="-193675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274763" algn="l"/>
        </a:tabLst>
        <a:defRPr sz="16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3182" y="332982"/>
            <a:ext cx="2352675" cy="12192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8114493" y="1256"/>
            <a:ext cx="1038197" cy="8640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600" dirty="0">
                <a:solidFill>
                  <a:schemeClr val="bg1"/>
                </a:solidFill>
                <a:latin typeface="VeluxGothic Black" panose="02000503040000020004" pitchFamily="2" charset="0"/>
              </a:rPr>
              <a:t>Álló    változat</a:t>
            </a:r>
            <a:endParaRPr kumimoji="0" lang="hu-H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VeluxGothic Black" panose="02000503040000020004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578" y="29076"/>
            <a:ext cx="4380838" cy="648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2800" dirty="0">
              <a:solidFill>
                <a:srgbClr val="000000"/>
              </a:solidFill>
              <a:latin typeface="VeluxGothic Regular" panose="02000503050000020004" pitchFamily="2" charset="0"/>
            </a:endParaRPr>
          </a:p>
          <a:p>
            <a:r>
              <a:rPr lang="hu-HU" sz="3600" dirty="0">
                <a:solidFill>
                  <a:srgbClr val="221E1F"/>
                </a:solidFill>
                <a:latin typeface="VELUXforOffice" panose="02000506030000020004" pitchFamily="2" charset="0"/>
              </a:rPr>
              <a:t>Hirdetési javaslatok</a:t>
            </a:r>
          </a:p>
          <a:p>
            <a:r>
              <a:rPr lang="hu-HU" sz="2800" b="1" dirty="0">
                <a:solidFill>
                  <a:srgbClr val="221E1F"/>
                </a:solidFill>
                <a:latin typeface="VELUXforOffice" panose="02000506030000020004" pitchFamily="2" charset="0"/>
              </a:rPr>
              <a:t>VELUX Fénycsatorna </a:t>
            </a:r>
            <a:r>
              <a:rPr lang="hu-HU" sz="2800" dirty="0">
                <a:solidFill>
                  <a:srgbClr val="221E1F"/>
                </a:solidFill>
                <a:latin typeface="VELUXforOffice" panose="02000506030000020004" pitchFamily="2" charset="0"/>
              </a:rPr>
              <a:t>kampány</a:t>
            </a:r>
          </a:p>
          <a:p>
            <a:endParaRPr lang="hu-HU" sz="900" dirty="0">
              <a:solidFill>
                <a:srgbClr val="221E1F"/>
              </a:solidFill>
              <a:latin typeface="VeluxGothic Regular" panose="02000503050000020004" pitchFamily="2" charset="0"/>
            </a:endParaRPr>
          </a:p>
          <a:p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A hirdetési minták alapján a kereskedői hirdetések a megadottnál nagyobb méretben és részben eltérő tartalommal (engedmény, minimum ár) is megjelentethetők. A kampány fő elemét, a </a:t>
            </a:r>
            <a:r>
              <a:rPr lang="hu-HU" sz="1400" b="1" dirty="0">
                <a:solidFill>
                  <a:srgbClr val="ED1B23"/>
                </a:solidFill>
                <a:latin typeface="VELUXforOffice" panose="02000506030000020004" pitchFamily="2" charset="0"/>
              </a:rPr>
              <a:t>„Világítson napfénnyel!”</a:t>
            </a:r>
            <a:r>
              <a:rPr lang="hu-HU" sz="1100" dirty="0">
                <a:latin typeface="VELUXforOffice" panose="02000506030000020004" pitchFamily="2" charset="0"/>
              </a:rPr>
              <a:t> 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és a </a:t>
            </a:r>
            <a:r>
              <a:rPr lang="hu-HU" sz="1400" b="1" dirty="0">
                <a:solidFill>
                  <a:srgbClr val="221E1F"/>
                </a:solidFill>
                <a:latin typeface="VELUXforOffice" panose="02000506030000020004" pitchFamily="2" charset="0"/>
              </a:rPr>
              <a:t>„VELUX fénycsatorna: egy lámpa, amelyben a Nap a villanykörte”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szlogeneket és az „Akár a fény 98%-át továbbítja*” terméktulajdonság esetén a hozzá tartozó apró betűs részt (</a:t>
            </a:r>
            <a:r>
              <a:rPr lang="hu-HU" sz="1400" dirty="0">
                <a:latin typeface="VELUXforOffice" panose="02000506030000020004" pitchFamily="2" charset="0"/>
              </a:rPr>
              <a:t>* Merev csöves (TWR/TLR) termékekhez tartozó érték)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olvasható formában a hirdetésekben meg kell jeleníteni. </a:t>
            </a:r>
          </a:p>
          <a:p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A hirdetésben szereplő grafikai elemeket a hirdetés saját elkészítéséhez kérésre partnereink rendelkezésére bocsájtjuk. Ebben az esetben javasoljuk, hogy a hirdetések megjelenése előtt a végleges grafikai anyagot a VELUX Magyarország </a:t>
            </a:r>
            <a:r>
              <a:rPr lang="hu-HU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Kft.-vel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 véleményeztessék. A hirdetésekkel kapcsolatban, kérjük, keresse területi képviselőjét, vagy Beliczay-Fülöp Katalint a +36 30 619 2195-ös </a:t>
            </a:r>
            <a:r>
              <a:rPr lang="it-IT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telefonszámon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, </a:t>
            </a:r>
            <a:r>
              <a:rPr lang="it-IT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vagy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 a </a:t>
            </a:r>
            <a:r>
              <a:rPr lang="hu-HU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beliczay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-fulop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.</a:t>
            </a:r>
            <a:r>
              <a:rPr lang="hu-HU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katalin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@velux.com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e-mail </a:t>
            </a:r>
            <a:r>
              <a:rPr lang="it-IT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címen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.</a:t>
            </a:r>
            <a:endParaRPr lang="hu-HU" sz="1400" dirty="0">
              <a:latin typeface="VELUXforOffice" panose="02000506030000020004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72162" y="6123231"/>
            <a:ext cx="1888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latin typeface="VeluxGothic Black" panose="02000503040000020004" pitchFamily="2" charset="0"/>
              </a:rPr>
              <a:t>XX.XXX</a:t>
            </a:r>
            <a:r>
              <a:rPr lang="hu-HU" sz="2000" dirty="0">
                <a:latin typeface="VeluxGothic Black" panose="02000503040000020004" pitchFamily="2" charset="0"/>
              </a:rPr>
              <a:t> </a:t>
            </a:r>
            <a:r>
              <a:rPr lang="hu-HU" sz="1200" dirty="0">
                <a:latin typeface="VeluxGothic Black" panose="02000503040000020004" pitchFamily="2" charset="0"/>
              </a:rPr>
              <a:t>Ft/db</a:t>
            </a:r>
            <a:endParaRPr lang="hu-HU" sz="1400" dirty="0">
              <a:latin typeface="VeluxGothic Black" panose="02000503040000020004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b="15683"/>
          <a:stretch/>
        </p:blipFill>
        <p:spPr>
          <a:xfrm>
            <a:off x="4564096" y="942582"/>
            <a:ext cx="4536504" cy="392657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07559" y="1393031"/>
            <a:ext cx="309460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hu-HU" sz="2000" b="1" dirty="0">
                <a:latin typeface="VeluxGothic Bold" panose="02000503040000020004" pitchFamily="2" charset="0"/>
              </a:rPr>
              <a:t>Világítson napfénnyel!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49944" y="4878510"/>
            <a:ext cx="4140788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>
                <a:solidFill>
                  <a:srgbClr val="FF0000"/>
                </a:solidFill>
                <a:latin typeface="VELUXforOffice" panose="02000506030000020004" pitchFamily="2" charset="0"/>
              </a:rPr>
              <a:t>VELUX fénycsatorna</a:t>
            </a:r>
            <a:r>
              <a:rPr lang="hu-HU" sz="1600" dirty="0">
                <a:latin typeface="VELUXforOffice" panose="02000506030000020004" pitchFamily="2" charset="0"/>
              </a:rPr>
              <a:t>:</a:t>
            </a:r>
          </a:p>
          <a:p>
            <a:r>
              <a:rPr lang="hu-HU" sz="1600" dirty="0">
                <a:latin typeface="VELUXforOffice" panose="02000506030000020004" pitchFamily="2" charset="0"/>
              </a:rPr>
              <a:t>egy lámpa, amelyben a Nap a villanykörte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40423" y="5661304"/>
            <a:ext cx="4284675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>
                <a:latin typeface="VELUXforOffice" panose="02000506030000020004" pitchFamily="2" charset="0"/>
              </a:rPr>
              <a:t>Akár a fény 98%-át továbbítja*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>
                <a:latin typeface="VELUXforOffice" panose="02000506030000020004" pitchFamily="2" charset="0"/>
              </a:rPr>
              <a:t>Nappal több fényt ad, mint egy izzó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6293" y="1281680"/>
            <a:ext cx="1164439" cy="38814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49944" y="6529734"/>
            <a:ext cx="214812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>
                <a:latin typeface="VELUXforOffice" panose="02000506030000020004" pitchFamily="2" charset="0"/>
              </a:rPr>
              <a:t>Merev csöves TWR/TLR 0K14</a:t>
            </a:r>
          </a:p>
        </p:txBody>
      </p:sp>
      <p:sp>
        <p:nvSpPr>
          <p:cNvPr id="17" name="Rectangle 16"/>
          <p:cNvSpPr/>
          <p:nvPr/>
        </p:nvSpPr>
        <p:spPr>
          <a:xfrm rot="5400000">
            <a:off x="7169721" y="4148946"/>
            <a:ext cx="37023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>
                <a:latin typeface="VELUXforOffice" panose="02000506030000020004" pitchFamily="2" charset="0"/>
              </a:rPr>
              <a:t>* Merev csöves (TWR/TLR) termékekhez tartozó érték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7223208" y="5699051"/>
            <a:ext cx="1782636" cy="99017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luxGothic Regular" panose="02000503050000020004" pitchFamily="2" charset="0"/>
              </a:rPr>
              <a:t>Kereskedői logó helye</a:t>
            </a:r>
          </a:p>
        </p:txBody>
      </p:sp>
    </p:spTree>
    <p:extLst>
      <p:ext uri="{BB962C8B-B14F-4D97-AF65-F5344CB8AC3E}">
        <p14:creationId xmlns:p14="http://schemas.microsoft.com/office/powerpoint/2010/main" val="11375041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heme/theme1.xml><?xml version="1.0" encoding="utf-8"?>
<a:theme xmlns:a="http://schemas.openxmlformats.org/drawingml/2006/main" name="VELUX 4-3">
  <a:themeElements>
    <a:clrScheme name="VELUX">
      <a:dk1>
        <a:srgbClr val="000000"/>
      </a:dk1>
      <a:lt1>
        <a:srgbClr val="FFFFFF"/>
      </a:lt1>
      <a:dk2>
        <a:srgbClr val="000000"/>
      </a:dk2>
      <a:lt2>
        <a:srgbClr val="737371"/>
      </a:lt2>
      <a:accent1>
        <a:srgbClr val="FF0000"/>
      </a:accent1>
      <a:accent2>
        <a:srgbClr val="A9CAE4"/>
      </a:accent2>
      <a:accent3>
        <a:srgbClr val="E0E0DD"/>
      </a:accent3>
      <a:accent4>
        <a:srgbClr val="000000"/>
      </a:accent4>
      <a:accent5>
        <a:srgbClr val="FFAAAA"/>
      </a:accent5>
      <a:accent6>
        <a:srgbClr val="99B7CF"/>
      </a:accent6>
      <a:hlink>
        <a:srgbClr val="192E4F"/>
      </a:hlink>
      <a:folHlink>
        <a:srgbClr val="456B99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72000" rIns="72000" bIns="72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1 VELUX 4-3" id="{64AAAEDF-5902-496E-AB1F-B5DAF41D96B3}" vid="{0DCDF2E2-6534-4ACA-AB2C-924BBBF294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Application xmlns="http://www.sap.com/cof/powerpoint/application">
  <Version>2</Version>
  <Revision>2.6.200.79950</Revision>
</Application>
</file>

<file path=customXml/item2.xml><?xml version="1.0" encoding="utf-8"?>
<Application xmlns="http://www.sap.com/cof/ao/powerpoint/application">
  <com.sap.ip.bi.pioneer>
    <Version>4</Version>
    <AAO_Revision>2.6.200.79950</AAO_Revision>
    <RefreshOnOpen>False</RefreshOnOpen>
    <PlanningModeSetToChangeMode>True</PlanningModeSetToChangeMode>
    <Cleaned>True</Cleaned>
    <ForcePromptOnInitialRefresh>False</ForcePromptOnInitialRefresh>
    <StorePromptsInDocument>True</StorePromptsInDocument>
    <MergeVariables>False</MergeVariables>
    <WorkingMode>Local</WorkingMode>
    <RefreshPlanningObjectsOnRefreshAll>True</RefreshPlanningObjectsOnRefreshAll>
    <Items/>
  </com.sap.ip.bi.pioneer>
</Application>
</file>

<file path=customXml/itemProps1.xml><?xml version="1.0" encoding="utf-8"?>
<ds:datastoreItem xmlns:ds="http://schemas.openxmlformats.org/officeDocument/2006/customXml" ds:itemID="{BDC4F0A7-B9AB-4CD1-B9FA-892264C431F1}">
  <ds:schemaRefs>
    <ds:schemaRef ds:uri="http://www.sap.com/cof/powerpoint/application"/>
  </ds:schemaRefs>
</ds:datastoreItem>
</file>

<file path=customXml/itemProps2.xml><?xml version="1.0" encoding="utf-8"?>
<ds:datastoreItem xmlns:ds="http://schemas.openxmlformats.org/officeDocument/2006/customXml" ds:itemID="{751F1C3C-37F4-4589-AAD9-9C896F451CF7}">
  <ds:schemaRefs>
    <ds:schemaRef ds:uri="http://www.sap.com/cof/ao/powerpoint/applic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222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VELUXforOffice</vt:lpstr>
      <vt:lpstr>VeluxGothic Black</vt:lpstr>
      <vt:lpstr>VeluxGothic Bold</vt:lpstr>
      <vt:lpstr>VeluxGothic Regular</vt:lpstr>
      <vt:lpstr>Verdana</vt:lpstr>
      <vt:lpstr>VELUX 4-3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2015-06-03T11:04:24Z</dcterms:created>
  <dcterms:modified xsi:type="dcterms:W3CDTF">2018-06-11T09:35:10Z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urrentSublogo">
    <vt:lpwstr/>
  </property>
  <property fmtid="{D5CDD505-2E9C-101B-9397-08002B2CF9AE}" pid="4" name="CurrentOffice">
    <vt:lpwstr/>
  </property>
  <property fmtid="{D5CDD505-2E9C-101B-9397-08002B2CF9AE}" pid="5" name="CurrentLogoPath">
    <vt:lpwstr/>
  </property>
  <property fmtid="{D5CDD505-2E9C-101B-9397-08002B2CF9AE}" pid="6" name="CurrentDepartmentName">
    <vt:lpwstr/>
  </property>
  <property fmtid="{D5CDD505-2E9C-101B-9397-08002B2CF9AE}" pid="7" name="CurrentClientLogoPath">
    <vt:lpwstr/>
  </property>
  <property fmtid="{D5CDD505-2E9C-101B-9397-08002B2CF9AE}" pid="8" name="CurrentDate">
    <vt:lpwstr/>
  </property>
  <property fmtid="{D5CDD505-2E9C-101B-9397-08002B2CF9AE}" pid="9" name="CurrentPresentationTitle">
    <vt:lpwstr/>
  </property>
  <property fmtid="{D5CDD505-2E9C-101B-9397-08002B2CF9AE}" pid="10" name="CurrentAuthor">
    <vt:lpwstr/>
  </property>
  <property fmtid="{D5CDD505-2E9C-101B-9397-08002B2CF9AE}" pid="11" name="CurrentDepartment">
    <vt:lpwstr/>
  </property>
  <property fmtid="{D5CDD505-2E9C-101B-9397-08002B2CF9AE}" pid="12" name="CurrentOptionalInformation">
    <vt:lpwstr/>
  </property>
  <property fmtid="{D5CDD505-2E9C-101B-9397-08002B2CF9AE}" pid="13" name="CurrentBusinessLine">
    <vt:lpwstr/>
  </property>
  <property fmtid="{D5CDD505-2E9C-101B-9397-08002B2CF9AE}" pid="14" name="CurrentCountry">
    <vt:lpwstr/>
  </property>
  <property fmtid="{D5CDD505-2E9C-101B-9397-08002B2CF9AE}" pid="15" name="CurrentPaperType">
    <vt:lpwstr/>
  </property>
  <property fmtid="{D5CDD505-2E9C-101B-9397-08002B2CF9AE}" pid="16" name="CurrentInformationClass">
    <vt:lpwstr/>
  </property>
  <property fmtid="{D5CDD505-2E9C-101B-9397-08002B2CF9AE}" pid="17" name="CurrentRestrictedAccess">
    <vt:lpwstr/>
  </property>
  <property fmtid="{D5CDD505-2E9C-101B-9397-08002B2CF9AE}" pid="18" name="CurrentLanguage">
    <vt:lpwstr/>
  </property>
</Properties>
</file>